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7" r:id="rId9"/>
    <p:sldId id="268" r:id="rId10"/>
    <p:sldId id="264" r:id="rId11"/>
    <p:sldId id="269" r:id="rId12"/>
    <p:sldId id="265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5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590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Презентация заведующего МКДОУ «Улыбка» сел. Чиркей Буйнакского района</a:t>
            </a:r>
            <a:b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Constantia" pitchFamily="18" charset="0"/>
              </a:rPr>
              <a:t>Мирзаевой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Constantia" pitchFamily="18" charset="0"/>
              </a:rPr>
              <a:t>Ажай</a:t>
            </a:r>
            <a:r>
              <a:rPr lang="ru-RU" b="1" dirty="0" smtClean="0">
                <a:solidFill>
                  <a:srgbClr val="002060"/>
                </a:solidFill>
                <a:latin typeface="Constantia" pitchFamily="18" charset="0"/>
              </a:rPr>
              <a:t> Магомедовны</a:t>
            </a:r>
            <a:endParaRPr lang="ru-RU" b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35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6034682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00B0F0"/>
                </a:solidFill>
                <a:latin typeface="Constantia" pitchFamily="18" charset="0"/>
              </a:rPr>
              <a:t>Концепция дальнейшего развития </a:t>
            </a:r>
            <a:r>
              <a:rPr lang="ru-RU" sz="4900" b="1" dirty="0" smtClean="0">
                <a:solidFill>
                  <a:srgbClr val="00B0F0"/>
                </a:solidFill>
                <a:latin typeface="Constantia" pitchFamily="18" charset="0"/>
              </a:rPr>
              <a:t>учреждения</a:t>
            </a:r>
            <a:br>
              <a:rPr lang="ru-RU" sz="4900" b="1" dirty="0" smtClean="0">
                <a:solidFill>
                  <a:srgbClr val="00B0F0"/>
                </a:solidFill>
                <a:latin typeface="Constantia" pitchFamily="18" charset="0"/>
              </a:rPr>
            </a:br>
            <a:r>
              <a:rPr lang="ru-RU" b="1" dirty="0" smtClean="0">
                <a:solidFill>
                  <a:srgbClr val="00B0F0"/>
                </a:solidFill>
                <a:latin typeface="Constantia" pitchFamily="18" charset="0"/>
              </a:rPr>
              <a:t/>
            </a:r>
            <a:br>
              <a:rPr lang="ru-RU" b="1" dirty="0" smtClean="0">
                <a:solidFill>
                  <a:srgbClr val="00B0F0"/>
                </a:solidFill>
                <a:latin typeface="Constantia" pitchFamily="18" charset="0"/>
              </a:rPr>
            </a:br>
            <a:r>
              <a:rPr lang="ru-RU" sz="2200" b="1" dirty="0">
                <a:solidFill>
                  <a:srgbClr val="002060"/>
                </a:solidFill>
                <a:latin typeface="Constantia" pitchFamily="18" charset="0"/>
              </a:rPr>
              <a:t>Основа концепции учреждения – </a:t>
            </a:r>
            <a:r>
              <a:rPr lang="ru-RU" sz="2200" b="1" dirty="0" err="1">
                <a:solidFill>
                  <a:srgbClr val="002060"/>
                </a:solidFill>
                <a:latin typeface="Constantia" pitchFamily="18" charset="0"/>
              </a:rPr>
              <a:t>воспитательно</a:t>
            </a:r>
            <a:r>
              <a:rPr lang="ru-RU" sz="2200" b="1" dirty="0">
                <a:solidFill>
                  <a:srgbClr val="002060"/>
                </a:solidFill>
                <a:latin typeface="Constantia" pitchFamily="18" charset="0"/>
              </a:rPr>
              <a:t>-образовательная работа с учётом индивидуальных особенностей и возможностей каждого ребёнка с целью сохранения здоровья детей и их индивидуального всестороннего развития. </a:t>
            </a: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>1</a:t>
            </a:r>
            <a:r>
              <a:rPr lang="ru-RU" sz="2200" b="1" dirty="0">
                <a:solidFill>
                  <a:srgbClr val="002060"/>
                </a:solidFill>
                <a:latin typeface="Constantia" pitchFamily="18" charset="0"/>
              </a:rPr>
              <a:t>. Развитие сети бесплатного дополнительного образования, направленного на всестороннее развитие личности ребёнка; </a:t>
            </a: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>2</a:t>
            </a:r>
            <a:r>
              <a:rPr lang="ru-RU" sz="2200" b="1" dirty="0">
                <a:solidFill>
                  <a:srgbClr val="002060"/>
                </a:solidFill>
                <a:latin typeface="Constantia" pitchFamily="18" charset="0"/>
              </a:rPr>
              <a:t>. Развитие материально-технической базы посредством бюджета Санкт-Петербурга, а также помощи родителей и сотрудников образовательного учреждения, общественных организаций; </a:t>
            </a: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>3</a:t>
            </a:r>
            <a:r>
              <a:rPr lang="ru-RU" sz="2200" b="1" dirty="0">
                <a:solidFill>
                  <a:srgbClr val="002060"/>
                </a:solidFill>
                <a:latin typeface="Constantia" pitchFamily="18" charset="0"/>
              </a:rPr>
              <a:t>. Повышение грамотности родителей в области семейного воспитания через совместную деятельность педагога и родителя; </a:t>
            </a: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Constantia" pitchFamily="18" charset="0"/>
              </a:rPr>
              <a:t>4</a:t>
            </a:r>
            <a:r>
              <a:rPr lang="ru-RU" sz="2200" b="1" dirty="0">
                <a:solidFill>
                  <a:srgbClr val="002060"/>
                </a:solidFill>
                <a:latin typeface="Constantia" pitchFamily="18" charset="0"/>
              </a:rPr>
              <a:t>. Повышение уровня качества образования педагогов.</a:t>
            </a:r>
            <a:endParaRPr lang="ru-RU" sz="4000" b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09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2204864"/>
            <a:ext cx="7772400" cy="3564111"/>
          </a:xfrm>
        </p:spPr>
        <p:txBody>
          <a:bodyPr>
            <a:normAutofit fontScale="90000"/>
          </a:bodyPr>
          <a:lstStyle/>
          <a:p>
            <a:pPr marL="274320" lvl="0">
              <a:spcBef>
                <a:spcPct val="20000"/>
              </a:spcBef>
              <a:defRPr/>
            </a:pPr>
            <a:r>
              <a:rPr lang="ru-RU" sz="800" b="0" cap="none" dirty="0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Работники ДОУ в учебном году ставили целью:</a:t>
            </a:r>
            <a:b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b="0" cap="none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1. Привлечь </a:t>
            </a:r>
            <a: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родителей к активному взаимодействию с ДОУ;</a:t>
            </a:r>
            <a:b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b="0" cap="none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2. Повысить </a:t>
            </a:r>
            <a: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педагогическую культуру родителей, включить семью в педагогический процесс; поддержать в родителях уверенность в педагогических возможностях;</a:t>
            </a:r>
            <a:b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b="0" cap="none" dirty="0" smtClean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3. Создавать </a:t>
            </a:r>
            <a: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атмосферу общности интересов, </a:t>
            </a:r>
            <a:r>
              <a:rPr lang="ru-RU" sz="2200" b="0" cap="none" dirty="0" err="1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взаимозаинтересованности</a:t>
            </a:r>
            <a: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b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b="0" cap="none" dirty="0"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Для реализации этих целей активно использовались традиционные и нетрадиционные формы работы с родителями:</a:t>
            </a:r>
            <a:r>
              <a:rPr lang="ru-RU" sz="2200" b="0" cap="none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t/>
            </a:r>
            <a:br>
              <a:rPr lang="ru-RU" sz="2200" b="0" cap="none" dirty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404665"/>
            <a:ext cx="7772400" cy="1440159"/>
          </a:xfrm>
        </p:spPr>
        <p:txBody>
          <a:bodyPr/>
          <a:lstStyle/>
          <a:p>
            <a:pPr algn="ctr"/>
            <a:r>
              <a:rPr lang="ru-RU" altLang="ru-RU" sz="3600" b="1" cap="all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ОСНОВНЫЕ ФОРМЫ РАБОТЫ С РОДИТЕЛЯМИ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22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175"/>
            <a:ext cx="9144000" cy="6854825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B0F0"/>
                </a:solidFill>
                <a:latin typeface="Constantia" pitchFamily="18" charset="0"/>
              </a:rPr>
              <a:t>Деятельность руководителя для реализации концепции дальнейшего развития учреждения</a:t>
            </a:r>
            <a:r>
              <a:rPr lang="ru-RU" sz="3600" b="1" dirty="0" smtClean="0">
                <a:solidFill>
                  <a:srgbClr val="00B0F0"/>
                </a:solidFill>
                <a:latin typeface="Constantia" pitchFamily="18" charset="0"/>
              </a:rPr>
              <a:t>.</a:t>
            </a:r>
            <a:br>
              <a:rPr lang="ru-RU" sz="3600" b="1" dirty="0" smtClean="0">
                <a:solidFill>
                  <a:srgbClr val="00B0F0"/>
                </a:solidFill>
                <a:latin typeface="Constantia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Привлечение общественности к решению вопросов обеспечения и улучшения </a:t>
            </a:r>
            <a:r>
              <a:rPr lang="ru-RU" sz="2000" b="1" dirty="0" err="1">
                <a:solidFill>
                  <a:srgbClr val="002060"/>
                </a:solidFill>
                <a:latin typeface="Constantia" pitchFamily="18" charset="0"/>
              </a:rPr>
              <a:t>воспитательно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 – образовательного процесса дошкольных образовательных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учреждений; </a:t>
            </a:r>
            <a:b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сотрудничество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со средствами массовой информации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;</a:t>
            </a:r>
            <a:b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организация и проведение муниципальных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конкурсов.</a:t>
            </a:r>
            <a:b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Рациональное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распределение должностных обязанностей среди административного состава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МКДОУ </a:t>
            </a:r>
            <a:b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Развитие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и укрепление материально-технической базы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.</a:t>
            </a:r>
            <a:b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Повышение профессионального уровня педагогов и специалистов </a:t>
            </a:r>
            <a:r>
              <a:rPr lang="ru-RU" sz="2000" b="1" dirty="0" smtClean="0">
                <a:solidFill>
                  <a:srgbClr val="002060"/>
                </a:solidFill>
                <a:latin typeface="Constantia" pitchFamily="18" charset="0"/>
              </a:rPr>
              <a:t>МКДОУ</a:t>
            </a:r>
            <a:r>
              <a:rPr lang="ru-RU" sz="2000" b="1" dirty="0">
                <a:solidFill>
                  <a:srgbClr val="002060"/>
                </a:solidFill>
                <a:latin typeface="Constantia" pitchFamily="18" charset="0"/>
              </a:rPr>
              <a:t>. Педагогическое просвещение, ознакомление родителей по вопросам воспитания подрастающего поколения, совместная деятельность с органами отдела опеки и попечительства. Использование социокультурного пространства в целях воспитания патриотизма и гражданственности детей.</a:t>
            </a:r>
          </a:p>
        </p:txBody>
      </p:sp>
    </p:spTree>
    <p:extLst>
      <p:ext uri="{BB962C8B-B14F-4D97-AF65-F5344CB8AC3E}">
        <p14:creationId xmlns:p14="http://schemas.microsoft.com/office/powerpoint/2010/main" val="1823233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4032448"/>
          </a:xfrm>
        </p:spPr>
        <p:txBody>
          <a:bodyPr>
            <a:normAutofit/>
          </a:bodyPr>
          <a:lstStyle/>
          <a:p>
            <a:pPr algn="ctr"/>
            <a:r>
              <a:rPr lang="ru-RU" alt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95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737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554287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274638"/>
            <a:ext cx="5626967" cy="3010346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u="sng" dirty="0" err="1" smtClean="0">
                <a:solidFill>
                  <a:srgbClr val="002060"/>
                </a:solidFill>
                <a:latin typeface="Constantia" pitchFamily="18" charset="0"/>
              </a:rPr>
              <a:t>Мирзаева</a:t>
            </a:r>
            <a:r>
              <a:rPr lang="ru-RU" sz="3200" b="1" u="sng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3200" b="1" u="sng" dirty="0" err="1" smtClean="0">
                <a:solidFill>
                  <a:srgbClr val="002060"/>
                </a:solidFill>
                <a:latin typeface="Constantia" pitchFamily="18" charset="0"/>
              </a:rPr>
              <a:t>Ажай</a:t>
            </a:r>
            <a:r>
              <a:rPr lang="ru-RU" sz="3200" b="1" u="sng" dirty="0" smtClean="0">
                <a:solidFill>
                  <a:srgbClr val="002060"/>
                </a:solidFill>
                <a:latin typeface="Constantia" pitchFamily="18" charset="0"/>
              </a:rPr>
              <a:t> Магомедовна </a:t>
            </a:r>
            <a: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  <a:t>возглавляет МКДОУ «Улыбка»  2013 года</a:t>
            </a:r>
            <a:b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3200" b="1" u="sng" dirty="0" smtClean="0">
                <a:solidFill>
                  <a:srgbClr val="002060"/>
                </a:solidFill>
                <a:latin typeface="Constantia" pitchFamily="18" charset="0"/>
              </a:rPr>
              <a:t>образование: </a:t>
            </a:r>
            <a:br>
              <a:rPr lang="ru-RU" sz="3200" b="1" u="sng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Constantia" pitchFamily="18" charset="0"/>
              </a:rPr>
              <a:t>ДГПУ по специальности «учитель математики»</a:t>
            </a:r>
            <a:endParaRPr lang="ru-RU" sz="3200" b="1" dirty="0">
              <a:solidFill>
                <a:srgbClr val="002060"/>
              </a:solidFill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7849" y="3284984"/>
            <a:ext cx="64087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Заслуженный учитель РД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«Отличник народного образования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«Кандидат педагогических наук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Победитель конкурса «Лучших учителей -2006 года»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П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едагогический </a:t>
            </a:r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стаж — 29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лет</a:t>
            </a:r>
            <a:endParaRPr lang="ru-RU" sz="2400" b="1" dirty="0">
              <a:solidFill>
                <a:srgbClr val="002060"/>
              </a:solidFill>
              <a:latin typeface="Constantia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Квалификационная </a:t>
            </a:r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категория —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высшая</a:t>
            </a:r>
            <a:endParaRPr lang="ru-RU" sz="2400" b="1" i="0" u="none" strike="noStrike" dirty="0">
              <a:solidFill>
                <a:srgbClr val="002060"/>
              </a:solidFill>
              <a:effectLst/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8062664" cy="151216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B0F0"/>
                </a:solidFill>
                <a:latin typeface="Constantia" pitchFamily="18" charset="0"/>
              </a:rPr>
              <a:t>МУНИЦИПАЛЬНОЕ КАЗЕННОЕ ДОШКОЛЬНОЕ ОБРАЗОВАТЕЛЬНОЕ УЧРЕЖДЕНИЕ </a:t>
            </a:r>
            <a:r>
              <a:rPr lang="ru-RU" sz="2400" b="1" dirty="0" smtClean="0">
                <a:solidFill>
                  <a:srgbClr val="00B0F0"/>
                </a:solidFill>
                <a:latin typeface="Constantia" pitchFamily="18" charset="0"/>
              </a:rPr>
              <a:t/>
            </a:r>
            <a:br>
              <a:rPr lang="ru-RU" sz="2400" b="1" dirty="0" smtClean="0">
                <a:solidFill>
                  <a:srgbClr val="00B0F0"/>
                </a:solidFill>
                <a:latin typeface="Constantia" pitchFamily="18" charset="0"/>
              </a:rPr>
            </a:br>
            <a:r>
              <a:rPr lang="ru-RU" sz="2400" b="1" dirty="0" smtClean="0">
                <a:solidFill>
                  <a:srgbClr val="00B0F0"/>
                </a:solidFill>
                <a:latin typeface="Constantia" pitchFamily="18" charset="0"/>
              </a:rPr>
              <a:t> «ДЕТСКИЙ САД» УЛЫБКА</a:t>
            </a:r>
            <a:r>
              <a:rPr lang="ru-RU" sz="2400" b="1" dirty="0">
                <a:solidFill>
                  <a:srgbClr val="00B0F0"/>
                </a:solidFill>
                <a:latin typeface="Constantia" pitchFamily="18" charset="0"/>
              </a:rPr>
              <a:t>»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67544" y="1988840"/>
            <a:ext cx="8352928" cy="4248472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u="sng" dirty="0" smtClean="0">
                <a:solidFill>
                  <a:srgbClr val="FFFF00"/>
                </a:solidFill>
                <a:latin typeface="Constantia" pitchFamily="18" charset="0"/>
              </a:rPr>
              <a:t>Местонахождение:</a:t>
            </a:r>
            <a:endParaRPr lang="ru-RU" sz="2800" b="1" dirty="0" smtClean="0">
              <a:solidFill>
                <a:srgbClr val="FFFF00"/>
              </a:solidFill>
              <a:latin typeface="Constantia" pitchFamily="18" charset="0"/>
            </a:endParaRPr>
          </a:p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368219, РФ, Республика Дагестан, Буйнакский район, с. Чиркей, ул. И. </a:t>
            </a:r>
            <a:r>
              <a:rPr lang="ru-RU" sz="2400" b="1" dirty="0" err="1" smtClean="0">
                <a:solidFill>
                  <a:srgbClr val="002060"/>
                </a:solidFill>
                <a:latin typeface="Constantia" pitchFamily="18" charset="0"/>
              </a:rPr>
              <a:t>Газимагомеда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 74</a:t>
            </a:r>
          </a:p>
          <a:p>
            <a:r>
              <a:rPr lang="ru-RU" sz="2400" b="1" u="sng" dirty="0" smtClean="0">
                <a:solidFill>
                  <a:srgbClr val="FF6600"/>
                </a:solidFill>
                <a:latin typeface="Constantia" pitchFamily="18" charset="0"/>
              </a:rPr>
              <a:t>Истрия развития МКДОУ «Улыбка»</a:t>
            </a:r>
            <a:endParaRPr lang="ru-RU" sz="2400" b="1" dirty="0" smtClean="0">
              <a:solidFill>
                <a:srgbClr val="FF6600"/>
              </a:solidFill>
              <a:latin typeface="Constantia" pitchFamily="18" charset="0"/>
            </a:endParaRPr>
          </a:p>
          <a:p>
            <a:pPr algn="l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В 1978 году был заложен первый фундамент типового здания детского сада в селе Чиркей.</a:t>
            </a:r>
          </a:p>
          <a:p>
            <a:pPr algn="l"/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В 1981 году детский сад «Улыбка» был сдан в эксплуатацию на радость детям и родителям. Проектная мощность детского сада – 6 групп, рассчитанная на 145 детей. В 1981 году в садике функционировало 3 группы, постепенно открылись еще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3.На </a:t>
            </a:r>
            <a:r>
              <a:rPr lang="ru-RU" sz="2400" b="1" dirty="0">
                <a:solidFill>
                  <a:srgbClr val="002060"/>
                </a:solidFill>
                <a:latin typeface="Constantia" pitchFamily="18" charset="0"/>
              </a:rPr>
              <a:t>сегодняшний день в садике функционируют </a:t>
            </a:r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9 групп-204 воспитанников</a:t>
            </a:r>
            <a:endParaRPr lang="ru-RU" sz="2400" b="1" dirty="0">
              <a:solidFill>
                <a:srgbClr val="002060"/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982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35280" cy="4968552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u="sng" dirty="0" smtClean="0">
                <a:solidFill>
                  <a:srgbClr val="00B0F0"/>
                </a:solidFill>
                <a:latin typeface="Constantia" pitchFamily="18" charset="0"/>
              </a:rPr>
              <a:t>Административный состав МКДОУ «Улыбка»</a:t>
            </a:r>
            <a:r>
              <a:rPr lang="ru-RU" sz="2800" b="1" dirty="0" smtClean="0">
                <a:solidFill>
                  <a:srgbClr val="00B0F0"/>
                </a:solidFill>
                <a:latin typeface="Constantia" pitchFamily="18" charset="0"/>
              </a:rPr>
              <a:t/>
            </a:r>
            <a:br>
              <a:rPr lang="ru-RU" sz="2800" b="1" dirty="0" smtClean="0">
                <a:solidFill>
                  <a:srgbClr val="00B0F0"/>
                </a:solidFill>
                <a:latin typeface="Constantia" pitchFamily="18" charset="0"/>
              </a:rPr>
            </a:br>
            <a:r>
              <a:rPr lang="ru-RU" sz="2800" b="1" dirty="0">
                <a:solidFill>
                  <a:srgbClr val="00B0F0"/>
                </a:solidFill>
                <a:latin typeface="Constantia" pitchFamily="18" charset="0"/>
              </a:rPr>
              <a:t/>
            </a:r>
            <a:br>
              <a:rPr lang="ru-RU" sz="2800" b="1" dirty="0">
                <a:solidFill>
                  <a:srgbClr val="00B0F0"/>
                </a:solidFill>
                <a:latin typeface="Constantia" pitchFamily="18" charset="0"/>
              </a:rPr>
            </a:br>
            <a:r>
              <a:rPr lang="ru-RU" sz="2800" b="1" u="sng" dirty="0" smtClean="0">
                <a:solidFill>
                  <a:srgbClr val="FFFF00"/>
                </a:solidFill>
                <a:latin typeface="Constantia" pitchFamily="18" charset="0"/>
              </a:rPr>
              <a:t>Якубова </a:t>
            </a:r>
            <a:r>
              <a:rPr lang="ru-RU" sz="2800" b="1" u="sng" dirty="0" err="1" smtClean="0">
                <a:solidFill>
                  <a:srgbClr val="FFFF00"/>
                </a:solidFill>
                <a:latin typeface="Constantia" pitchFamily="18" charset="0"/>
              </a:rPr>
              <a:t>Асият</a:t>
            </a:r>
            <a:r>
              <a:rPr lang="ru-RU" sz="2800" b="1" u="sng" dirty="0" smtClean="0">
                <a:solidFill>
                  <a:srgbClr val="FFFF00"/>
                </a:solidFill>
                <a:latin typeface="Constantia" pitchFamily="18" charset="0"/>
              </a:rPr>
              <a:t> </a:t>
            </a:r>
            <a:r>
              <a:rPr lang="ru-RU" sz="2800" b="1" u="sng" dirty="0" err="1" smtClean="0">
                <a:solidFill>
                  <a:srgbClr val="FFFF00"/>
                </a:solidFill>
                <a:latin typeface="Constantia" pitchFamily="18" charset="0"/>
              </a:rPr>
              <a:t>Муртазаалиевна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-старший воспитатель, награждена грамотами за педагогическое мастерство в </a:t>
            </a:r>
            <a:r>
              <a:rPr lang="ru-RU" sz="2800" b="1" dirty="0" err="1" smtClean="0">
                <a:solidFill>
                  <a:srgbClr val="002060"/>
                </a:solidFill>
                <a:latin typeface="Constantia" pitchFamily="18" charset="0"/>
              </a:rPr>
              <a:t>воспитаниидошкольников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и за плодотворный труд, творческий потенциал и педагогическое мастерство в воспитании дошкольников.</a:t>
            </a:r>
            <a:b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sz="2800" b="1" u="sng" dirty="0" err="1" smtClean="0">
                <a:solidFill>
                  <a:srgbClr val="00CC5C"/>
                </a:solidFill>
                <a:latin typeface="Constantia" pitchFamily="18" charset="0"/>
              </a:rPr>
              <a:t>Хайрудинова</a:t>
            </a:r>
            <a:r>
              <a:rPr lang="ru-RU" sz="2800" b="1" u="sng" dirty="0" smtClean="0">
                <a:solidFill>
                  <a:srgbClr val="00CC5C"/>
                </a:solidFill>
                <a:latin typeface="Constantia" pitchFamily="18" charset="0"/>
              </a:rPr>
              <a:t> </a:t>
            </a:r>
            <a:r>
              <a:rPr lang="ru-RU" sz="2800" b="1" u="sng" dirty="0" err="1" smtClean="0">
                <a:solidFill>
                  <a:srgbClr val="00CC5C"/>
                </a:solidFill>
                <a:latin typeface="Constantia" pitchFamily="18" charset="0"/>
              </a:rPr>
              <a:t>Умайбат</a:t>
            </a:r>
            <a:r>
              <a:rPr lang="ru-RU" sz="2800" b="1" u="sng" dirty="0" smtClean="0">
                <a:solidFill>
                  <a:srgbClr val="00CC5C"/>
                </a:solidFill>
                <a:latin typeface="Constantia" pitchFamily="18" charset="0"/>
              </a:rPr>
              <a:t> </a:t>
            </a:r>
            <a:r>
              <a:rPr lang="ru-RU" sz="2800" b="1" u="sng" dirty="0" err="1" smtClean="0">
                <a:solidFill>
                  <a:srgbClr val="00CC5C"/>
                </a:solidFill>
                <a:latin typeface="Constantia" pitchFamily="18" charset="0"/>
              </a:rPr>
              <a:t>Закариевна</a:t>
            </a:r>
            <a:r>
              <a:rPr lang="ru-RU" sz="2800" b="1" u="sng" dirty="0" smtClean="0">
                <a:solidFill>
                  <a:srgbClr val="00CC5C"/>
                </a:solidFill>
                <a:latin typeface="Constantia" pitchFamily="18" charset="0"/>
              </a:rPr>
              <a:t> - </a:t>
            </a:r>
            <a:r>
              <a:rPr lang="ru-RU" sz="2800" b="1" dirty="0" smtClean="0">
                <a:solidFill>
                  <a:srgbClr val="002060"/>
                </a:solidFill>
                <a:latin typeface="Constantia" pitchFamily="18" charset="0"/>
              </a:rPr>
              <a:t>завхоз</a:t>
            </a:r>
            <a:r>
              <a:rPr lang="ru-RU" sz="2800" b="1" dirty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Constantia" pitchFamily="18" charset="0"/>
              </a:rPr>
            </a:br>
            <a:endParaRPr lang="ru-RU" sz="2800" b="1" u="sng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1026" name="Picture 2" descr="C:\Users\1111\Documents\Scanned Documents\Рисунок (46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01417" y="-2101415"/>
            <a:ext cx="4941164" cy="914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20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60649"/>
            <a:ext cx="7772400" cy="9361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B0F0"/>
                </a:solidFill>
                <a:latin typeface="Constantia" pitchFamily="18" charset="0"/>
              </a:rPr>
              <a:t>Почетные награды</a:t>
            </a:r>
            <a:endParaRPr lang="ru-RU" b="1" dirty="0">
              <a:solidFill>
                <a:srgbClr val="00B0F0"/>
              </a:solidFill>
              <a:latin typeface="Constantia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11959" y="1399655"/>
            <a:ext cx="4282753" cy="166930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Constantia" pitchFamily="18" charset="0"/>
              </a:rPr>
              <a:t>В 1994 году </a:t>
            </a:r>
            <a:r>
              <a:rPr lang="ru-RU" sz="1800" b="1" dirty="0" err="1" smtClean="0">
                <a:solidFill>
                  <a:srgbClr val="002060"/>
                </a:solidFill>
                <a:latin typeface="Constantia" pitchFamily="18" charset="0"/>
              </a:rPr>
              <a:t>Мирзаева</a:t>
            </a:r>
            <a:r>
              <a:rPr lang="ru-RU" sz="18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Constantia" pitchFamily="18" charset="0"/>
              </a:rPr>
              <a:t>Ажай</a:t>
            </a:r>
            <a:r>
              <a:rPr lang="ru-RU" sz="1800" b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Constantia" pitchFamily="18" charset="0"/>
              </a:rPr>
              <a:t>Магомкедовна</a:t>
            </a:r>
            <a:r>
              <a:rPr lang="ru-RU" sz="1800" b="1" dirty="0" smtClean="0">
                <a:solidFill>
                  <a:srgbClr val="002060"/>
                </a:solidFill>
                <a:latin typeface="Constantia" pitchFamily="18" charset="0"/>
              </a:rPr>
              <a:t> награждена нагрудным  значком «ОТЛИЧНИК НАРОДНОГО ОБРАЗОВАНИЯ ДАССР»</a:t>
            </a:r>
            <a:endParaRPr lang="ru-RU" sz="1800" b="1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3075" name="Picture 3" descr="C:\Users\Детсад\Desktop\детский сад года\Новая папка (4)\DSC_70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5" t="29128" b="6666"/>
          <a:stretch/>
        </p:blipFill>
        <p:spPr bwMode="auto">
          <a:xfrm>
            <a:off x="346433" y="1399655"/>
            <a:ext cx="3096344" cy="16454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C:\Users\Детсад\Desktop\детский сад года\Новая папка (4)\DSC_703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7" t="21948" r="28941" b="26154"/>
          <a:stretch/>
        </p:blipFill>
        <p:spPr bwMode="auto">
          <a:xfrm>
            <a:off x="971600" y="3399100"/>
            <a:ext cx="1846011" cy="3198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91253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19" y="404663"/>
            <a:ext cx="5184577" cy="1393703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rgbClr val="00B0F0"/>
                </a:solidFill>
                <a:latin typeface="Constantia" pitchFamily="18" charset="0"/>
              </a:rPr>
              <a:t>Награждена нагрудным значком «Заслуженный учитель  Республики Дагестан</a:t>
            </a:r>
            <a:endParaRPr lang="ru-RU" sz="2800" b="1" dirty="0">
              <a:solidFill>
                <a:srgbClr val="00B0F0"/>
              </a:solidFill>
              <a:latin typeface="Constantia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292080" y="3886200"/>
            <a:ext cx="3600400" cy="17526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onstantia" pitchFamily="18" charset="0"/>
              </a:rPr>
              <a:t>18 февраля 2005 года награждена дипломом кандидата педагогических наук</a:t>
            </a:r>
            <a:endParaRPr lang="ru-RU" sz="2400" b="1" dirty="0">
              <a:solidFill>
                <a:srgbClr val="002060"/>
              </a:solidFill>
              <a:latin typeface="Constantia" pitchFamily="18" charset="0"/>
            </a:endParaRPr>
          </a:p>
        </p:txBody>
      </p:sp>
      <p:pic>
        <p:nvPicPr>
          <p:cNvPr id="4099" name="Picture 3" descr="C:\Users\Детсад\Desktop\детский сад года\Новая папка (4)\DSC_70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1" t="18256" r="13231" b="4821"/>
          <a:stretch/>
        </p:blipFill>
        <p:spPr bwMode="auto">
          <a:xfrm>
            <a:off x="5436096" y="404663"/>
            <a:ext cx="3456384" cy="27874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етсад\Desktop\детский сад года\Новая папка (4)\DSC_703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" t="32205" r="1539" b="22872"/>
          <a:stretch/>
        </p:blipFill>
        <p:spPr bwMode="auto">
          <a:xfrm>
            <a:off x="251519" y="3789040"/>
            <a:ext cx="4752529" cy="20418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965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  <a:latin typeface="Constantia" pitchFamily="18" charset="0"/>
              </a:rPr>
              <a:t>Грамоты и достижения</a:t>
            </a:r>
            <a:endParaRPr lang="ru-RU" sz="4800" b="1" dirty="0">
              <a:solidFill>
                <a:srgbClr val="00B0F0"/>
              </a:solidFill>
              <a:latin typeface="Constantia" pitchFamily="18" charset="0"/>
            </a:endParaRPr>
          </a:p>
        </p:txBody>
      </p:sp>
      <p:pic>
        <p:nvPicPr>
          <p:cNvPr id="6" name="Picture 3" descr="C:\Users\Детсад\Desktop\детский сад года\грамоты\DSC_702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5" r="5692" b="5231"/>
          <a:stretch/>
        </p:blipFill>
        <p:spPr bwMode="auto">
          <a:xfrm>
            <a:off x="179512" y="935473"/>
            <a:ext cx="2708029" cy="3802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Above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" descr="C:\Users\Детсад\Desktop\детский сад года\грамоты\DSC_703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2" t="4102" r="10616" b="4820"/>
          <a:stretch/>
        </p:blipFill>
        <p:spPr bwMode="auto">
          <a:xfrm>
            <a:off x="6516216" y="908720"/>
            <a:ext cx="2463902" cy="3746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Above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5" descr="C:\Users\Детсад\Desktop\детский сад года\грамоты\DSC_70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10872" r="3846" b="7077"/>
          <a:stretch/>
        </p:blipFill>
        <p:spPr bwMode="auto">
          <a:xfrm>
            <a:off x="2674671" y="3573016"/>
            <a:ext cx="3870586" cy="2655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64410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545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altLang="ru-RU" sz="3600" b="1" u="sng" dirty="0">
                <a:solidFill>
                  <a:srgbClr val="00B0F0"/>
                </a:solidFill>
                <a:latin typeface="Constantia" pitchFamily="18" charset="0"/>
              </a:rPr>
              <a:t>В </a:t>
            </a:r>
            <a:r>
              <a:rPr lang="ru-RU" altLang="ru-RU" sz="3600" b="1" u="sng" dirty="0" smtClean="0">
                <a:solidFill>
                  <a:srgbClr val="00B0F0"/>
                </a:solidFill>
                <a:latin typeface="Constantia" pitchFamily="18" charset="0"/>
              </a:rPr>
              <a:t>МКДОУ «Улыбка» функционирует 6 </a:t>
            </a:r>
            <a:r>
              <a:rPr lang="ru-RU" altLang="ru-RU" sz="3600" b="1" u="sng" dirty="0">
                <a:solidFill>
                  <a:srgbClr val="00B0F0"/>
                </a:solidFill>
                <a:latin typeface="Constantia" pitchFamily="18" charset="0"/>
              </a:rPr>
              <a:t>групп:</a:t>
            </a:r>
            <a:r>
              <a:rPr lang="ru-RU" altLang="ru-RU" sz="3100" dirty="0"/>
              <a:t/>
            </a:r>
            <a:br>
              <a:rPr lang="ru-RU" altLang="ru-RU" sz="3100" dirty="0"/>
            </a:br>
            <a:r>
              <a:rPr lang="ru-RU" altLang="ru-RU" sz="3100" dirty="0"/>
              <a:t/>
            </a:r>
            <a:br>
              <a:rPr lang="ru-RU" altLang="ru-RU" sz="3100" dirty="0"/>
            </a:b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М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ладшая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группа 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«Цыплята» (от 3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до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4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лет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)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Средняя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группа 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«Утята» (от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4 – 5 лет)</a:t>
            </a:r>
            <a:b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Средняя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группа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«Дельфины»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(от 4 – 5 лет)</a:t>
            </a:r>
            <a:b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Старшая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группа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«Пчелки»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( от 5 – 6 лет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)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/>
            </a:r>
            <a:b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Подготовительная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группа </a:t>
            </a: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«Чебурашки» (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от 6 – 7 лет)</a:t>
            </a:r>
            <a:b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latin typeface="Constantia" pitchFamily="18" charset="0"/>
              </a:rPr>
              <a:t>Подготовительная группа «Ромашка» ( </a:t>
            </a:r>
            <a:r>
              <a:rPr lang="ru-RU" altLang="ru-RU" sz="2400" dirty="0">
                <a:solidFill>
                  <a:srgbClr val="002060"/>
                </a:solidFill>
                <a:latin typeface="Constantia" pitchFamily="18" charset="0"/>
              </a:rPr>
              <a:t>от 6 – 7 лет)</a:t>
            </a:r>
            <a:r>
              <a:rPr lang="ru-RU" altLang="ru-RU" dirty="0"/>
              <a:t/>
            </a:r>
            <a:br>
              <a:rPr lang="ru-RU" alt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9453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5" y="1768341"/>
            <a:ext cx="5040561" cy="4743251"/>
          </a:xfrm>
        </p:spPr>
        <p:txBody>
          <a:bodyPr>
            <a:noAutofit/>
          </a:bodyPr>
          <a:lstStyle/>
          <a:p>
            <a:pPr algn="l"/>
            <a:r>
              <a:rPr lang="ru-RU" sz="1600" dirty="0">
                <a:solidFill>
                  <a:srgbClr val="002060"/>
                </a:solidFill>
                <a:latin typeface="Constantia" pitchFamily="18" charset="0"/>
              </a:rPr>
              <a:t>Программа </a:t>
            </a:r>
            <a:r>
              <a:rPr lang="ru-RU" sz="1600" dirty="0" smtClean="0">
                <a:solidFill>
                  <a:srgbClr val="002060"/>
                </a:solidFill>
                <a:latin typeface="Constantia" pitchFamily="18" charset="0"/>
              </a:rPr>
              <a:t>«От рождения до школы» </a:t>
            </a:r>
            <a:r>
              <a:rPr lang="ru-RU" sz="1600" dirty="0">
                <a:solidFill>
                  <a:srgbClr val="002060"/>
                </a:solidFill>
                <a:latin typeface="Constantia" pitchFamily="18" charset="0"/>
              </a:rPr>
              <a:t>позволяет педагогам детского сада, опираясь на возрастные критерии, реализовать индивидуально-ориентированный подход к детям. Эта программа дает педагогам возможность вести работу по разностороннему развитию детей, формированию у них универсальных, творческих способностей до уровня соответствующего возрастным возможностям и требованиям современного общества. Эта программа позволяет использовать парциальные программы и педагогические технологии.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60649"/>
            <a:ext cx="7772400" cy="1368151"/>
          </a:xfrm>
        </p:spPr>
        <p:txBody>
          <a:bodyPr/>
          <a:lstStyle/>
          <a:p>
            <a:pPr algn="ctr"/>
            <a:r>
              <a:rPr lang="ru-RU" altLang="ru-RU" sz="4000" kern="0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j-ea"/>
                <a:cs typeface="Arial"/>
              </a:rPr>
              <a:t>ПРОГРАММЫ ОБРАЗОВАНИЯ И ВОСПИТАНИЯ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68341"/>
            <a:ext cx="3168352" cy="4442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5759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302</Words>
  <Application>Microsoft Office PowerPoint</Application>
  <PresentationFormat>Экран (4:3)</PresentationFormat>
  <Paragraphs>28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заведующего МКДОУ «Улыбка» сел. Чиркей Буйнакского района Мирзаевой Ажай Магомедовны</vt:lpstr>
      <vt:lpstr>Мирзаева Ажай Магомедовна возглавляет МКДОУ «Улыбка»  2013 года образование:  ДГПУ по специальности «учитель математики»</vt:lpstr>
      <vt:lpstr>МУНИЦИПАЛЬНОЕ КАЗЕННОЕ ДОШКОЛЬНОЕ ОБРАЗОВАТЕЛЬНОЕ УЧРЕЖДЕНИЕ   «ДЕТСКИЙ САД» УЛЫБКА»</vt:lpstr>
      <vt:lpstr>Административный состав МКДОУ «Улыбка»  Якубова Асият Муртазаалиевна-старший воспитатель, награждена грамотами за педагогическое мастерство в воспитаниидошкольников и за плодотворный труд, творческий потенциал и педагогическое мастерство в воспитании дошкольников.  Хайрудинова Умайбат Закариевна - завхоз </vt:lpstr>
      <vt:lpstr>Почетные награды</vt:lpstr>
      <vt:lpstr>Награждена нагрудным значком «Заслуженный учитель  Республики Дагестан</vt:lpstr>
      <vt:lpstr>Грамоты и достижения</vt:lpstr>
      <vt:lpstr>В МКДОУ «Улыбка» функционирует 6 групп:  Младшая группа  «Цыплята» (от 3 до 4 лет) Средняя группа  «Утята» (от 4 – 5 лет) Средняя группа «Дельфины» (от 4 – 5 лет) Старшая группа «Пчелки» ( от 5 – 6 лет)  Подготовительная группа «Чебурашки» ( от 6 – 7 лет) Подготовительная группа «Ромашка» ( от 6 – 7 лет) </vt:lpstr>
      <vt:lpstr>Программа «От рождения до школы» позволяет педагогам детского сада, опираясь на возрастные критерии, реализовать индивидуально-ориентированный подход к детям. Эта программа дает педагогам возможность вести работу по разностороннему развитию детей, формированию у них универсальных, творческих способностей до уровня соответствующего возрастным возможностям и требованиям современного общества. Эта программа позволяет использовать парциальные программы и педагогические технологии.  </vt:lpstr>
      <vt:lpstr>Концепция дальнейшего развития учреждения  Основа концепции учреждения – воспитательно-образовательная работа с учётом индивидуальных особенностей и возможностей каждого ребёнка с целью сохранения здоровья детей и их индивидуального всестороннего развития.  1. Развитие сети бесплатного дополнительного образования, направленного на всестороннее развитие личности ребёнка;  2. Развитие материально-технической базы посредством бюджета Санкт-Петербурга, а также помощи родителей и сотрудников образовательного учреждения, общественных организаций;  3. Повышение грамотности родителей в области семейного воспитания через совместную деятельность педагога и родителя;  4. Повышение уровня качества образования педагогов.</vt:lpstr>
      <vt:lpstr> Работники ДОУ в учебном году ставили целью: 1. Привлечь родителей к активному взаимодействию с ДОУ; 2. Повысить педагогическую культуру родителей, включить семью в педагогический процесс; поддержать в родителях уверенность в педагогических возможностях; 3. Создавать атмосферу общности интересов, взаимозаинтересованности.        Для реализации этих целей активно использовались традиционные и нетрадиционные формы работы с родителями: </vt:lpstr>
      <vt:lpstr>Деятельность руководителя для реализации концепции дальнейшего развития учреждения. Привлечение общественности к решению вопросов обеспечения и улучшения воспитательно – образовательного процесса дошкольных образовательных учреждений;  сотрудничество со средствами массовой информации;  организация и проведение муниципальных конкурсов. Рациональное распределение должностных обязанностей среди административного состава МКДОУ  Развитие и укрепление материально-технической базы .  Повышение профессионального уровня педагогов и специалистов МКДОУ. Педагогическое просвещение, ознакомление родителей по вопросам воспитания подрастающего поколения, совместная деятельность с органами отдела опеки и попечительства. Использование социокультурного пространства в целях воспитания патриотизма и гражданственности детей.</vt:lpstr>
      <vt:lpstr>Спасибо за внимание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заведующего МКДОУ «Улыбка» сел. Чиркей Буйнакского района Мирзаевой Ажай Магомедовны</dc:title>
  <dc:creator>Детсад</dc:creator>
  <cp:lastModifiedBy>1111</cp:lastModifiedBy>
  <cp:revision>17</cp:revision>
  <dcterms:created xsi:type="dcterms:W3CDTF">2018-05-03T05:15:09Z</dcterms:created>
  <dcterms:modified xsi:type="dcterms:W3CDTF">2019-09-23T12:00:59Z</dcterms:modified>
</cp:coreProperties>
</file>